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2" r:id="rId2"/>
    <p:sldId id="273" r:id="rId3"/>
    <p:sldId id="274" r:id="rId4"/>
    <p:sldId id="275" r:id="rId5"/>
    <p:sldId id="280" r:id="rId6"/>
    <p:sldId id="283" r:id="rId7"/>
    <p:sldId id="284" r:id="rId8"/>
    <p:sldId id="276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70" d="100"/>
          <a:sy n="70" d="100"/>
        </p:scale>
        <p:origin x="669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10/5/2018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Trends in School Security and Associated Costs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Lynn A. Addington, JD, PhD</a:t>
            </a:r>
          </a:p>
          <a:p>
            <a:r>
              <a:rPr lang="en-US" dirty="0"/>
              <a:t>American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Security Measures</a:t>
            </a:r>
          </a:p>
          <a:p>
            <a:pPr lvl="1"/>
            <a:r>
              <a:rPr lang="en-US" dirty="0"/>
              <a:t>Need for Common Definitions</a:t>
            </a:r>
          </a:p>
          <a:p>
            <a:pPr lvl="1"/>
            <a:r>
              <a:rPr lang="en-US" dirty="0"/>
              <a:t>Trends in Particular Security Measures</a:t>
            </a:r>
          </a:p>
          <a:p>
            <a:r>
              <a:rPr lang="en-US" dirty="0"/>
              <a:t>Costs of School Security</a:t>
            </a:r>
          </a:p>
          <a:p>
            <a:pPr lvl="1"/>
            <a:r>
              <a:rPr lang="en-US" dirty="0"/>
              <a:t>Using a Cost/Benefit Framework</a:t>
            </a:r>
          </a:p>
          <a:p>
            <a:pPr lvl="2"/>
            <a:r>
              <a:rPr lang="en-US" dirty="0"/>
              <a:t>Identifying Costs</a:t>
            </a:r>
          </a:p>
          <a:p>
            <a:pPr lvl="2"/>
            <a:r>
              <a:rPr lang="en-US" dirty="0"/>
              <a:t>Identifying Benefits</a:t>
            </a:r>
          </a:p>
          <a:p>
            <a:r>
              <a:rPr lang="en-US" dirty="0"/>
              <a:t>Suggested Topics for Additional Discussion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Security Measures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included in “school security”</a:t>
            </a:r>
          </a:p>
          <a:p>
            <a:r>
              <a:rPr lang="en-US" dirty="0"/>
              <a:t>The need for common definitions</a:t>
            </a:r>
          </a:p>
          <a:p>
            <a:pPr lvl="1"/>
            <a:r>
              <a:rPr lang="en-US" dirty="0"/>
              <a:t>Evolution and expansion over time</a:t>
            </a:r>
          </a:p>
          <a:p>
            <a:pPr lvl="1"/>
            <a:r>
              <a:rPr lang="en-US" dirty="0"/>
              <a:t>“Visible” security measures vs. policies that focus on security </a:t>
            </a:r>
          </a:p>
          <a:p>
            <a:pPr lvl="1"/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Use of Security Measures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Implicit definitions of security shape data collected </a:t>
            </a:r>
          </a:p>
          <a:p>
            <a:pPr lvl="1"/>
            <a:r>
              <a:rPr lang="en-US" dirty="0"/>
              <a:t>Data collected, in turn, shape research conducted</a:t>
            </a:r>
          </a:p>
          <a:p>
            <a:r>
              <a:rPr lang="en-US" dirty="0"/>
              <a:t>Consistent trend measures based on NCES data</a:t>
            </a:r>
          </a:p>
          <a:p>
            <a:pPr lvl="1"/>
            <a:r>
              <a:rPr lang="en-US" dirty="0"/>
              <a:t>Student views – NCVS/SCS data</a:t>
            </a:r>
          </a:p>
          <a:p>
            <a:pPr lvl="1"/>
            <a:r>
              <a:rPr lang="en-US" dirty="0"/>
              <a:t>School administrator views – SSOCS data</a:t>
            </a:r>
          </a:p>
          <a:p>
            <a:r>
              <a:rPr lang="en-US" dirty="0"/>
              <a:t>Trend measures </a:t>
            </a:r>
          </a:p>
          <a:p>
            <a:pPr lvl="1"/>
            <a:r>
              <a:rPr lang="en-US" dirty="0"/>
              <a:t>Over time</a:t>
            </a:r>
          </a:p>
          <a:p>
            <a:pPr lvl="1"/>
            <a:r>
              <a:rPr lang="en-US" dirty="0"/>
              <a:t>Across grade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6ECA-2E4D-45FC-A1FD-98BFA11A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6" y="612649"/>
            <a:ext cx="10889673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0326C3-0754-4C59-9D53-1C2503BF01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5989" y="704088"/>
            <a:ext cx="6403927" cy="594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72E988-AB32-4C9E-9524-1F878512CC5C}"/>
              </a:ext>
            </a:extLst>
          </p:cNvPr>
          <p:cNvSpPr txBox="1"/>
          <p:nvPr/>
        </p:nvSpPr>
        <p:spPr>
          <a:xfrm>
            <a:off x="7759916" y="6370689"/>
            <a:ext cx="4051069" cy="2769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From NCES – Indicators of School Crime and Safety, 2017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60DB9B-FF0B-4EB5-9B84-ECDC103B4063}"/>
              </a:ext>
            </a:extLst>
          </p:cNvPr>
          <p:cNvSpPr txBox="1"/>
          <p:nvPr/>
        </p:nvSpPr>
        <p:spPr>
          <a:xfrm>
            <a:off x="7808423" y="936567"/>
            <a:ext cx="4294908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Trends in School Security – School Administrator Perspective (SSOCS data)</a:t>
            </a:r>
          </a:p>
        </p:txBody>
      </p:sp>
    </p:spTree>
    <p:extLst>
      <p:ext uri="{BB962C8B-B14F-4D97-AF65-F5344CB8AC3E}">
        <p14:creationId xmlns:p14="http://schemas.microsoft.com/office/powerpoint/2010/main" val="5756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F114D3F-92FB-4678-BA37-7548D2BD4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04088"/>
            <a:ext cx="5969110" cy="61264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696ECA-2E4D-45FC-A1FD-98BFA11A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E988-AB32-4C9E-9524-1F878512CC5C}"/>
              </a:ext>
            </a:extLst>
          </p:cNvPr>
          <p:cNvSpPr txBox="1"/>
          <p:nvPr/>
        </p:nvSpPr>
        <p:spPr>
          <a:xfrm>
            <a:off x="6578710" y="6553569"/>
            <a:ext cx="4051069" cy="2769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From NCES – Indicators of School Crime and Safety, 2017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60DB9B-FF0B-4EB5-9B84-ECDC103B4063}"/>
              </a:ext>
            </a:extLst>
          </p:cNvPr>
          <p:cNvSpPr txBox="1"/>
          <p:nvPr/>
        </p:nvSpPr>
        <p:spPr>
          <a:xfrm>
            <a:off x="6644641" y="646759"/>
            <a:ext cx="4294908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Trends in School Security – Student Perspective (NCVS/SCS data)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0F5C81-CB78-469C-ADD6-F1D893E3A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6ECA-2E4D-45FC-A1FD-98BFA11A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E988-AB32-4C9E-9524-1F878512CC5C}"/>
              </a:ext>
            </a:extLst>
          </p:cNvPr>
          <p:cNvSpPr txBox="1"/>
          <p:nvPr/>
        </p:nvSpPr>
        <p:spPr>
          <a:xfrm>
            <a:off x="7759916" y="6370689"/>
            <a:ext cx="4051069" cy="2769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From NCES – Indicators of School Crime and Safety, 2017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60DB9B-FF0B-4EB5-9B84-ECDC103B4063}"/>
              </a:ext>
            </a:extLst>
          </p:cNvPr>
          <p:cNvSpPr txBox="1"/>
          <p:nvPr/>
        </p:nvSpPr>
        <p:spPr>
          <a:xfrm>
            <a:off x="7808423" y="936567"/>
            <a:ext cx="4294908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Comparison across grade level (SSOCS data)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74121F-AEF9-42F5-A520-F7392A34B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04088"/>
            <a:ext cx="6602540" cy="594411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71367B9-F1BF-441B-B66E-9D916303A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7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Considering costs using a cost/benefit framework</a:t>
            </a:r>
          </a:p>
          <a:p>
            <a:r>
              <a:rPr lang="en-US" dirty="0"/>
              <a:t>What are costs of school security?</a:t>
            </a:r>
          </a:p>
          <a:p>
            <a:pPr lvl="1"/>
            <a:r>
              <a:rPr lang="en-US" dirty="0"/>
              <a:t>Financial</a:t>
            </a:r>
          </a:p>
          <a:p>
            <a:pPr lvl="2"/>
            <a:r>
              <a:rPr lang="en-US" dirty="0"/>
              <a:t>Data sources</a:t>
            </a:r>
          </a:p>
          <a:p>
            <a:pPr lvl="1"/>
            <a:r>
              <a:rPr lang="en-US" dirty="0"/>
              <a:t>Non-financial</a:t>
            </a:r>
          </a:p>
          <a:p>
            <a:pPr lvl="2"/>
            <a:r>
              <a:rPr lang="en-US" dirty="0"/>
              <a:t>Identifying</a:t>
            </a:r>
          </a:p>
          <a:p>
            <a:pPr lvl="2"/>
            <a:r>
              <a:rPr lang="en-US" dirty="0"/>
              <a:t>Quantifying</a:t>
            </a:r>
          </a:p>
          <a:p>
            <a:r>
              <a:rPr lang="en-US" dirty="0"/>
              <a:t>What are the benefits of school security?</a:t>
            </a:r>
          </a:p>
          <a:p>
            <a:pPr lvl="1"/>
            <a:r>
              <a:rPr lang="en-US" dirty="0"/>
              <a:t>Effectiveness/purpose</a:t>
            </a:r>
          </a:p>
          <a:p>
            <a:pPr lvl="1"/>
            <a:r>
              <a:rPr lang="en-US" dirty="0"/>
              <a:t>Quantifying these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Suggested Topics for Additional Discussion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Definitions for School Security</a:t>
            </a:r>
          </a:p>
          <a:p>
            <a:r>
              <a:rPr lang="en-US" dirty="0"/>
              <a:t>Identifying Missing School Security Measures</a:t>
            </a:r>
          </a:p>
          <a:p>
            <a:r>
              <a:rPr lang="en-US" dirty="0"/>
              <a:t>Identifying Costs</a:t>
            </a:r>
          </a:p>
          <a:p>
            <a:pPr lvl="1"/>
            <a:r>
              <a:rPr lang="en-US" dirty="0"/>
              <a:t>Financial Costs</a:t>
            </a:r>
          </a:p>
          <a:p>
            <a:pPr lvl="1"/>
            <a:r>
              <a:rPr lang="en-US" dirty="0"/>
              <a:t>Non-Financial Costs (quantifiable?)</a:t>
            </a:r>
          </a:p>
          <a:p>
            <a:r>
              <a:rPr lang="en-US" dirty="0"/>
              <a:t>Identifying Benefits</a:t>
            </a:r>
          </a:p>
          <a:p>
            <a:pPr lvl="1"/>
            <a:r>
              <a:rPr lang="en-US" dirty="0"/>
              <a:t>Effectiveness of Security (for what purpose?)</a:t>
            </a:r>
          </a:p>
          <a:p>
            <a:pPr lvl="1"/>
            <a:r>
              <a:rPr lang="en-US" dirty="0"/>
              <a:t>Quantifiable?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1741</TotalTime>
  <Words>271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Palatino Linotype</vt:lpstr>
      <vt:lpstr>Wingdings 2</vt:lpstr>
      <vt:lpstr>Presentation on brainstorming</vt:lpstr>
      <vt:lpstr>Trends in School Security and Associated Costs</vt:lpstr>
      <vt:lpstr>Overview</vt:lpstr>
      <vt:lpstr>School Security Measures</vt:lpstr>
      <vt:lpstr>Trends in Use of Security Measures</vt:lpstr>
      <vt:lpstr>PowerPoint Presentation</vt:lpstr>
      <vt:lpstr>PowerPoint Presentation</vt:lpstr>
      <vt:lpstr>PowerPoint Presentation</vt:lpstr>
      <vt:lpstr>Costs</vt:lpstr>
      <vt:lpstr>Suggested Topics for Additional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School Security and Associated Costs</dc:title>
  <dc:creator>Lynn Addington</dc:creator>
  <cp:lastModifiedBy>Lynn Addington</cp:lastModifiedBy>
  <cp:revision>12</cp:revision>
  <dcterms:created xsi:type="dcterms:W3CDTF">2018-10-01T23:00:32Z</dcterms:created>
  <dcterms:modified xsi:type="dcterms:W3CDTF">2018-10-05T22:31:13Z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